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85A"/>
    <a:srgbClr val="C42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6551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491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238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9169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82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017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9994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0232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776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901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3878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0DB3D-2ED0-4FF4-90C9-F8DB6E05B1A7}" type="datetimeFigureOut">
              <a:rPr lang="sl-SI" smtClean="0"/>
              <a:t>20. 04. 2020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97B6D-9E75-469A-A5BC-D2FF938CDEF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978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8000" b="1" dirty="0" smtClean="0">
                <a:solidFill>
                  <a:srgbClr val="C6185A"/>
                </a:solidFill>
                <a:latin typeface="Bahnschrift Light" panose="020B0502040204020203" pitchFamily="34" charset="0"/>
              </a:rPr>
              <a:t>TIPOGRAFIJA</a:t>
            </a:r>
            <a:endParaRPr lang="sl-SI" sz="8000" b="1" dirty="0">
              <a:solidFill>
                <a:srgbClr val="C6185A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173018" y="6441298"/>
            <a:ext cx="11018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Bahnschrift Light" panose="020B0502040204020203" pitchFamily="34" charset="0"/>
              </a:rPr>
              <a:t>Besedilo je povzeto po i-učbeniku: Likovna umetnost 9, avtorice: Vlasta Henigsman, Silva </a:t>
            </a:r>
            <a:r>
              <a:rPr lang="sl-SI" sz="1600" dirty="0" err="1" smtClean="0">
                <a:latin typeface="Bahnschrift Light" panose="020B0502040204020203" pitchFamily="34" charset="0"/>
              </a:rPr>
              <a:t>Karim</a:t>
            </a:r>
            <a:r>
              <a:rPr lang="sl-SI" sz="1600" dirty="0" smtClean="0">
                <a:latin typeface="Bahnschrift Light" panose="020B0502040204020203" pitchFamily="34" charset="0"/>
              </a:rPr>
              <a:t>, Renata Kern</a:t>
            </a:r>
            <a:endParaRPr lang="sl-SI" sz="16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40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5173" t="28473" r="53255" b="19814"/>
          <a:stretch/>
        </p:blipFill>
        <p:spPr>
          <a:xfrm>
            <a:off x="2406071" y="1581575"/>
            <a:ext cx="6948850" cy="4862230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701964" y="528935"/>
            <a:ext cx="9753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C6185A"/>
                </a:solidFill>
                <a:latin typeface="Bahnschrift Light" panose="020B0502040204020203" pitchFamily="34" charset="0"/>
              </a:rPr>
              <a:t>Tipografija</a:t>
            </a:r>
            <a:r>
              <a:rPr lang="sl-SI" dirty="0">
                <a:latin typeface="Bahnschrift Light" panose="020B0502040204020203" pitchFamily="34" charset="0"/>
              </a:rPr>
              <a:t> je veda o tipografskem oblikovanju. Preučuje izdelavo črk in pisav ter njihovo uporabo v besedilu, z namenom napraviti besedilo berljivo in estetsko</a:t>
            </a:r>
          </a:p>
        </p:txBody>
      </p:sp>
    </p:spTree>
    <p:extLst>
      <p:ext uri="{BB962C8B-B14F-4D97-AF65-F5344CB8AC3E}">
        <p14:creationId xmlns:p14="http://schemas.microsoft.com/office/powerpoint/2010/main" val="53139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526473" y="584492"/>
            <a:ext cx="1051098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Z razvojem pisanja in tiskanja so se oblike črk spreminjale. Pojavile so se nove, oblikovane z zaključki ali brez, širše ali ožje, ležeče in oglate, takšne, ki so podobne kaligrafskim, in takšne, kakršne vidimo na </a:t>
            </a:r>
            <a:r>
              <a:rPr lang="sl-SI" dirty="0" err="1">
                <a:solidFill>
                  <a:srgbClr val="222222"/>
                </a:solidFill>
                <a:latin typeface="Bahnschrift Light" panose="020B0502040204020203" pitchFamily="34" charset="0"/>
              </a:rPr>
              <a:t>grafitarskih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 zidovih. Izoblikovala se je nova veda, </a:t>
            </a:r>
            <a:r>
              <a:rPr lang="sl-SI" sz="3200" b="1" dirty="0">
                <a:solidFill>
                  <a:srgbClr val="C6185A"/>
                </a:solidFill>
                <a:latin typeface="Bahnschrift Light" panose="020B0502040204020203" pitchFamily="34" charset="0"/>
              </a:rPr>
              <a:t>tipografija</a:t>
            </a:r>
            <a:r>
              <a:rPr lang="sl-SI" dirty="0">
                <a:solidFill>
                  <a:srgbClr val="C6185A"/>
                </a:solidFill>
                <a:latin typeface="Bahnschrift Light" panose="020B0502040204020203" pitchFamily="34" charset="0"/>
              </a:rPr>
              <a:t>.</a:t>
            </a:r>
            <a:r>
              <a:rPr lang="sl-SI" dirty="0">
                <a:latin typeface="Bahnschrift Light" panose="020B0502040204020203" pitchFamily="34" charset="0"/>
              </a:rPr>
              <a:t/>
            </a:r>
            <a:br>
              <a:rPr lang="sl-SI" dirty="0">
                <a:latin typeface="Bahnschrift Light" panose="020B0502040204020203" pitchFamily="34" charset="0"/>
              </a:rPr>
            </a:br>
            <a:endParaRPr lang="sl-SI" dirty="0">
              <a:latin typeface="Bahnschrift Light" panose="020B0502040204020203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1043709" y="2588691"/>
            <a:ext cx="46089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222222"/>
                </a:solidFill>
                <a:latin typeface="Arial" panose="020B0604020202020204" pitchFamily="34" charset="0"/>
              </a:rPr>
              <a:t>Tipografija</a:t>
            </a:r>
            <a:r>
              <a:rPr lang="sl-SI" sz="2400" dirty="0">
                <a:solidFill>
                  <a:srgbClr val="222222"/>
                </a:solidFill>
                <a:latin typeface="Arial" panose="020B0604020202020204" pitchFamily="34" charset="0"/>
              </a:rPr>
              <a:t> je orodje pisave za vizualno komuniciranje. Njena osnovna naloga je, da zapisuje jezik.</a:t>
            </a:r>
            <a:r>
              <a:rPr lang="sl-SI" sz="2400" dirty="0"/>
              <a:t/>
            </a:r>
            <a:br>
              <a:rPr lang="sl-SI" sz="2400" dirty="0"/>
            </a:br>
            <a:r>
              <a:rPr lang="sl-SI" sz="2400" dirty="0">
                <a:solidFill>
                  <a:srgbClr val="222222"/>
                </a:solidFill>
                <a:latin typeface="Arial" panose="020B0604020202020204" pitchFamily="34" charset="0"/>
              </a:rPr>
              <a:t>Tako kot je govor zvočna oblika jezika, je tipografija - pisava </a:t>
            </a:r>
            <a:r>
              <a:rPr lang="sl-SI" sz="2400" dirty="0" smtClean="0">
                <a:solidFill>
                  <a:srgbClr val="222222"/>
                </a:solidFill>
                <a:latin typeface="Arial" panose="020B0604020202020204" pitchFamily="34" charset="0"/>
              </a:rPr>
              <a:t> </a:t>
            </a:r>
            <a:r>
              <a:rPr lang="sl-SI" sz="2400" dirty="0">
                <a:solidFill>
                  <a:srgbClr val="222222"/>
                </a:solidFill>
                <a:latin typeface="Arial" panose="020B0604020202020204" pitchFamily="34" charset="0"/>
              </a:rPr>
              <a:t>njegova vizualna podoba.</a:t>
            </a:r>
            <a:endParaRPr lang="sl-SI" sz="2400" dirty="0"/>
          </a:p>
        </p:txBody>
      </p:sp>
      <p:sp>
        <p:nvSpPr>
          <p:cNvPr id="4" name="Pravokotnik 3"/>
          <p:cNvSpPr/>
          <p:nvPr/>
        </p:nvSpPr>
        <p:spPr>
          <a:xfrm>
            <a:off x="6262254" y="2320928"/>
            <a:ext cx="47752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>
                <a:solidFill>
                  <a:srgbClr val="222222"/>
                </a:solidFill>
                <a:latin typeface="Arial" panose="020B0604020202020204" pitchFamily="34" charset="0"/>
              </a:rPr>
              <a:t>Tipograf </a:t>
            </a:r>
            <a:r>
              <a:rPr lang="sl-SI" sz="2400" dirty="0">
                <a:solidFill>
                  <a:srgbClr val="222222"/>
                </a:solidFill>
                <a:latin typeface="Arial" panose="020B0604020202020204" pitchFamily="34" charset="0"/>
              </a:rPr>
              <a:t>je umetnik, oblikovalec, ki se ukvarja z izdelavo/oblikovanjem črk, pisav in njihovo rabo v besedilu. Tako kot pri drugih likovnih področjih tudi tipograf pri oblikovanju pisav uporablja načela komponiranja, likovne prvine in spremenljivke, proporce in kompozicijo.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705671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51183" t="43851" r="13533" b="14445"/>
          <a:stretch/>
        </p:blipFill>
        <p:spPr>
          <a:xfrm>
            <a:off x="3556000" y="2032864"/>
            <a:ext cx="5652655" cy="375833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812800" y="775855"/>
            <a:ext cx="526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ahnschrift Light" panose="020B0502040204020203" pitchFamily="34" charset="0"/>
              </a:rPr>
              <a:t>Primeri digitalnih pisav:</a:t>
            </a:r>
            <a:endParaRPr lang="sl-SI" sz="28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28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187939" y="732320"/>
            <a:ext cx="92690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Glede na oblike in izhodišče nastanka ločimo več skupin tipografskih črkovnih vrst (pisav</a:t>
            </a:r>
            <a:r>
              <a:rPr lang="sl-SI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):</a:t>
            </a:r>
          </a:p>
          <a:p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/>
            </a:r>
            <a:b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</a:br>
            <a:r>
              <a:rPr lang="sl-SI" sz="2400" dirty="0">
                <a:solidFill>
                  <a:srgbClr val="222222"/>
                </a:solidFill>
                <a:latin typeface="Bahnschrift Light" panose="020B0502040204020203" pitchFamily="34" charset="0"/>
              </a:rPr>
              <a:t>• </a:t>
            </a:r>
            <a:r>
              <a:rPr lang="sl-SI" sz="2400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črke s serifi (z različno oblikovanimi zaključki),</a:t>
            </a:r>
            <a:br>
              <a:rPr lang="sl-SI" sz="2400" b="1" dirty="0">
                <a:solidFill>
                  <a:srgbClr val="222222"/>
                </a:solidFill>
                <a:latin typeface="Bahnschrift Light" panose="020B0502040204020203" pitchFamily="34" charset="0"/>
              </a:rPr>
            </a:br>
            <a:r>
              <a:rPr lang="sl-SI" sz="2400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• črke brez serifov (</a:t>
            </a:r>
            <a:r>
              <a:rPr lang="sl-SI" sz="2400" b="1" dirty="0" err="1">
                <a:solidFill>
                  <a:srgbClr val="222222"/>
                </a:solidFill>
                <a:latin typeface="Bahnschrift Light" panose="020B0502040204020203" pitchFamily="34" charset="0"/>
              </a:rPr>
              <a:t>sans</a:t>
            </a:r>
            <a:r>
              <a:rPr lang="sl-SI" sz="2400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 serif, brez zaključkov).</a:t>
            </a:r>
            <a:br>
              <a:rPr lang="sl-SI" sz="2400" b="1" dirty="0">
                <a:solidFill>
                  <a:srgbClr val="222222"/>
                </a:solidFill>
                <a:latin typeface="Bahnschrift Light" panose="020B0502040204020203" pitchFamily="34" charset="0"/>
              </a:rPr>
            </a:br>
            <a:endParaRPr lang="sl-SI" sz="2400" b="1" dirty="0">
              <a:solidFill>
                <a:srgbClr val="222222"/>
              </a:solidFill>
              <a:latin typeface="Bahnschrift Light" panose="020B0502040204020203" pitchFamily="34" charset="0"/>
            </a:endParaRPr>
          </a:p>
          <a:p>
            <a:r>
              <a:rPr lang="sl-SI" dirty="0">
                <a:latin typeface="Bahnschrift Light" panose="020B0502040204020203" pitchFamily="34" charset="0"/>
              </a:rPr>
              <a:t/>
            </a:r>
            <a:br>
              <a:rPr lang="sl-SI" dirty="0">
                <a:latin typeface="Bahnschrift Light" panose="020B0502040204020203" pitchFamily="34" charset="0"/>
              </a:rPr>
            </a:br>
            <a:endParaRPr lang="sl-SI" dirty="0">
              <a:latin typeface="Bahnschrift Light" panose="020B0502040204020203" pitchFamily="34" charset="0"/>
            </a:endParaRPr>
          </a:p>
        </p:txBody>
      </p:sp>
      <p:sp>
        <p:nvSpPr>
          <p:cNvPr id="3" name="Pravokotnik 2"/>
          <p:cNvSpPr/>
          <p:nvPr/>
        </p:nvSpPr>
        <p:spPr>
          <a:xfrm>
            <a:off x="969820" y="3040644"/>
            <a:ext cx="9993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Pri tiskanih sporočilih 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je bolje uporabiti </a:t>
            </a:r>
            <a:r>
              <a:rPr lang="sl-SI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večjo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 in serifno pisavo, ki </a:t>
            </a:r>
            <a:r>
              <a:rPr lang="sl-SI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ravno zaradi zaključkov deluje bolj povezano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 in jo je </a:t>
            </a:r>
            <a:r>
              <a:rPr lang="sl-SI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lažje brati. 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Kadar pa je besedilo drobno, je lažje brati majhno </a:t>
            </a:r>
            <a:r>
              <a:rPr lang="sl-SI" dirty="0" err="1">
                <a:solidFill>
                  <a:srgbClr val="222222"/>
                </a:solidFill>
                <a:latin typeface="Bahnschrift Light" panose="020B0502040204020203" pitchFamily="34" charset="0"/>
              </a:rPr>
              <a:t>neserifno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 pisavo. Na zaslonu je lažje berljiva in jasnejša pisava brez serifov.</a:t>
            </a:r>
            <a:r>
              <a:rPr lang="sl-SI" dirty="0">
                <a:latin typeface="Bahnschrift Light" panose="020B0502040204020203" pitchFamily="34" charset="0"/>
              </a:rPr>
              <a:t/>
            </a:r>
            <a:br>
              <a:rPr lang="sl-SI" dirty="0">
                <a:latin typeface="Bahnschrift Light" panose="020B0502040204020203" pitchFamily="34" charset="0"/>
              </a:rPr>
            </a:br>
            <a:endParaRPr lang="sl-SI" dirty="0">
              <a:latin typeface="Bahnschrift Light" panose="020B0502040204020203" pitchFamily="34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662546" y="4673601"/>
            <a:ext cx="899621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C6185A"/>
                </a:solidFill>
                <a:latin typeface="Bahnschrift Light" panose="020B0502040204020203" pitchFamily="34" charset="0"/>
              </a:rPr>
              <a:t>Serifna pisava</a:t>
            </a:r>
            <a:r>
              <a:rPr lang="sl-SI" dirty="0" smtClean="0">
                <a:latin typeface="Bahnschrift Light" panose="020B0502040204020203" pitchFamily="34" charset="0"/>
              </a:rPr>
              <a:t>:  </a:t>
            </a:r>
            <a:r>
              <a:rPr lang="sl-SI" dirty="0" smtClean="0">
                <a:latin typeface="Bahnschrift Light" panose="020B0502040204020203" pitchFamily="34" charset="0"/>
              </a:rPr>
              <a:t> </a:t>
            </a:r>
            <a:r>
              <a:rPr lang="sl-SI" sz="3600" dirty="0" smtClean="0">
                <a:latin typeface="Century Schoolbook" panose="020406040505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serifna </a:t>
            </a:r>
            <a:r>
              <a:rPr lang="sl-SI" sz="3600" dirty="0" smtClean="0">
                <a:latin typeface="Century Schoolbook" panose="02040604050505020304" pitchFamily="18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pisava, </a:t>
            </a:r>
            <a:r>
              <a:rPr lang="sl-SI" sz="3600" dirty="0" smtClean="0">
                <a:latin typeface="Rockwell" panose="02060603020205020403" pitchFamily="18" charset="0"/>
                <a:ea typeface="Microsoft Sans Serif" panose="020B0604020202020204" pitchFamily="34" charset="0"/>
                <a:cs typeface="Mongolian Baiti" panose="03000500000000000000" pitchFamily="66" charset="0"/>
              </a:rPr>
              <a:t>serifna pisava</a:t>
            </a:r>
          </a:p>
          <a:p>
            <a:r>
              <a:rPr lang="sl-SI" dirty="0" err="1" smtClean="0">
                <a:solidFill>
                  <a:srgbClr val="C6185A"/>
                </a:solidFill>
                <a:latin typeface="Bahnschrift Light" panose="020B0502040204020203" pitchFamily="34" charset="0"/>
              </a:rPr>
              <a:t>Neserifna</a:t>
            </a:r>
            <a:r>
              <a:rPr lang="sl-SI" dirty="0" smtClean="0">
                <a:solidFill>
                  <a:srgbClr val="C6185A"/>
                </a:solidFill>
                <a:latin typeface="Bahnschrift Light" panose="020B0502040204020203" pitchFamily="34" charset="0"/>
              </a:rPr>
              <a:t> pisava</a:t>
            </a:r>
            <a:r>
              <a:rPr lang="sl-SI" dirty="0" smtClean="0">
                <a:latin typeface="Bahnschrift Light" panose="020B0502040204020203" pitchFamily="34" charset="0"/>
              </a:rPr>
              <a:t>: </a:t>
            </a:r>
            <a:r>
              <a:rPr lang="sl-SI" dirty="0" smtClean="0">
                <a:latin typeface="Bahnschrift Light" panose="020B0502040204020203" pitchFamily="34" charset="0"/>
              </a:rPr>
              <a:t>  </a:t>
            </a:r>
            <a:r>
              <a:rPr lang="sl-SI" sz="32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neserifna</a:t>
            </a:r>
            <a:r>
              <a:rPr lang="sl-SI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sl-SI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pisava</a:t>
            </a:r>
            <a:r>
              <a:rPr lang="sl-SI" dirty="0" smtClean="0"/>
              <a:t>, </a:t>
            </a:r>
            <a:r>
              <a:rPr lang="sl-SI" sz="32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neserifna</a:t>
            </a:r>
            <a:r>
              <a:rPr lang="sl-SI" sz="32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pisava</a:t>
            </a:r>
            <a:endParaRPr lang="sl-SI" sz="32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5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785090" y="492036"/>
            <a:ext cx="97351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Tipografija, ki 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moti </a:t>
            </a:r>
            <a:r>
              <a:rPr lang="sl-SI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oko in povzroča 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težave pri </a:t>
            </a:r>
            <a:r>
              <a:rPr lang="sl-SI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branju, 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je slaba. Bralca odvrača od branja, saj v njem povzroča negativne občutke. </a:t>
            </a:r>
            <a:endParaRPr lang="sl-SI" dirty="0" smtClean="0">
              <a:solidFill>
                <a:srgbClr val="222222"/>
              </a:solidFill>
              <a:latin typeface="Bahnschrift Light" panose="020B0502040204020203" pitchFamily="34" charset="0"/>
            </a:endParaRPr>
          </a:p>
          <a:p>
            <a:r>
              <a:rPr lang="sl-SI" sz="2400" b="1" dirty="0" smtClean="0">
                <a:solidFill>
                  <a:srgbClr val="002060"/>
                </a:solidFill>
                <a:latin typeface="Bahnschrift Light" panose="020B0502040204020203" pitchFamily="34" charset="0"/>
              </a:rPr>
              <a:t>Najvišja </a:t>
            </a:r>
            <a:r>
              <a:rPr lang="sl-SI" sz="2400" b="1" dirty="0">
                <a:solidFill>
                  <a:srgbClr val="002060"/>
                </a:solidFill>
                <a:latin typeface="Bahnschrift Light" panose="020B0502040204020203" pitchFamily="34" charset="0"/>
              </a:rPr>
              <a:t>vrednota tipografije je njena čitljivost</a:t>
            </a:r>
            <a:r>
              <a:rPr lang="sl-SI" sz="2400" dirty="0">
                <a:solidFill>
                  <a:srgbClr val="222222"/>
                </a:solidFill>
                <a:latin typeface="Bahnschrift Light" panose="020B0502040204020203" pitchFamily="34" charset="0"/>
              </a:rPr>
              <a:t>.</a:t>
            </a:r>
            <a:endParaRPr lang="sl-SI" sz="2400" dirty="0">
              <a:latin typeface="Bahnschrift Light" panose="020B0502040204020203" pitchFamily="34" charset="0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/>
          <a:srcRect l="51482" t="43898" r="25638" b="39566"/>
          <a:stretch/>
        </p:blipFill>
        <p:spPr>
          <a:xfrm>
            <a:off x="2483318" y="2124364"/>
            <a:ext cx="6920564" cy="2813396"/>
          </a:xfrm>
          <a:prstGeom prst="rect">
            <a:avLst/>
          </a:prstGeom>
        </p:spPr>
      </p:pic>
      <p:sp>
        <p:nvSpPr>
          <p:cNvPr id="7" name="Pravokotnik 6"/>
          <p:cNvSpPr/>
          <p:nvPr/>
        </p:nvSpPr>
        <p:spPr>
          <a:xfrm>
            <a:off x="444230" y="5865366"/>
            <a:ext cx="113237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Tipografija in </a:t>
            </a:r>
            <a:r>
              <a:rPr lang="sl-SI" b="1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izbor </a:t>
            </a:r>
            <a:r>
              <a:rPr lang="sl-SI" b="1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črk</a:t>
            </a:r>
            <a:r>
              <a:rPr lang="sl-SI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 </a:t>
            </a:r>
            <a:r>
              <a:rPr lang="sl-SI" b="1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sta</a:t>
            </a:r>
            <a:r>
              <a:rPr lang="sl-SI" b="1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 </a:t>
            </a:r>
            <a:r>
              <a:rPr lang="sl-SI" b="1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zelo pogosto del celostne </a:t>
            </a:r>
            <a:r>
              <a:rPr lang="sl-SI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grafične podobe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 nekega </a:t>
            </a:r>
            <a:r>
              <a:rPr lang="sl-SI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podjetja ali 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organizacije. </a:t>
            </a:r>
            <a:endParaRPr lang="sl-SI" dirty="0" smtClean="0">
              <a:solidFill>
                <a:srgbClr val="222222"/>
              </a:solidFill>
              <a:latin typeface="Bahnschrift Light" panose="020B0502040204020203" pitchFamily="34" charset="0"/>
            </a:endParaRPr>
          </a:p>
          <a:p>
            <a:r>
              <a:rPr lang="sl-SI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Osebni 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znak podjetja ali ustanove - </a:t>
            </a:r>
            <a:r>
              <a:rPr lang="sl-SI" sz="2400" b="1" dirty="0">
                <a:solidFill>
                  <a:srgbClr val="C6185A"/>
                </a:solidFill>
                <a:latin typeface="Bahnschrift Light" panose="020B0502040204020203" pitchFamily="34" charset="0"/>
              </a:rPr>
              <a:t>logotip</a:t>
            </a:r>
            <a:r>
              <a:rPr lang="sl-SI" b="1" dirty="0">
                <a:solidFill>
                  <a:srgbClr val="222222"/>
                </a:solidFill>
                <a:latin typeface="Bahnschrift Light" panose="020B0502040204020203" pitchFamily="34" charset="0"/>
              </a:rPr>
              <a:t> </a:t>
            </a:r>
            <a:r>
              <a:rPr lang="sl-SI" dirty="0" smtClean="0">
                <a:solidFill>
                  <a:srgbClr val="222222"/>
                </a:solidFill>
                <a:latin typeface="Bahnschrift Light" panose="020B0502040204020203" pitchFamily="34" charset="0"/>
              </a:rPr>
              <a:t> </a:t>
            </a:r>
            <a:r>
              <a:rPr lang="sl-SI" dirty="0">
                <a:solidFill>
                  <a:srgbClr val="222222"/>
                </a:solidFill>
                <a:latin typeface="Bahnschrift Light" panose="020B0502040204020203" pitchFamily="34" charset="0"/>
              </a:rPr>
              <a:t>mora biti prepoznaven skupaj z izbrano tipografijo.</a:t>
            </a:r>
            <a:endParaRPr lang="sl-SI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6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97164" y="1042288"/>
            <a:ext cx="111667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3200" dirty="0" smtClean="0">
                <a:latin typeface="Bahnschrift Light" panose="020B0502040204020203" pitchFamily="34" charset="0"/>
              </a:rPr>
              <a:t>Likovna naloga, ki jo boš izdelal v 2 </a:t>
            </a:r>
            <a:r>
              <a:rPr lang="sl-SI" sz="3200" dirty="0" smtClean="0">
                <a:latin typeface="Bahnschrift Light" panose="020B0502040204020203" pitchFamily="34" charset="0"/>
              </a:rPr>
              <a:t>tednih, </a:t>
            </a:r>
            <a:r>
              <a:rPr lang="sl-SI" sz="3200" dirty="0" smtClean="0">
                <a:latin typeface="Bahnschrift Light" panose="020B0502040204020203" pitchFamily="34" charset="0"/>
              </a:rPr>
              <a:t>je vezana na </a:t>
            </a:r>
            <a:r>
              <a:rPr lang="sl-SI" sz="3200" b="1" dirty="0" smtClean="0">
                <a:latin typeface="Bahnschrift Light" panose="020B0502040204020203" pitchFamily="34" charset="0"/>
              </a:rPr>
              <a:t>opazovanje</a:t>
            </a:r>
            <a:r>
              <a:rPr lang="sl-SI" sz="3200" dirty="0" smtClean="0">
                <a:latin typeface="Bahnschrift Light" panose="020B0502040204020203" pitchFamily="34" charset="0"/>
              </a:rPr>
              <a:t> in </a:t>
            </a:r>
            <a:r>
              <a:rPr lang="sl-SI" sz="3200" b="1" dirty="0" smtClean="0">
                <a:latin typeface="Bahnschrift Light" panose="020B0502040204020203" pitchFamily="34" charset="0"/>
              </a:rPr>
              <a:t>beleženje  pisav</a:t>
            </a:r>
            <a:r>
              <a:rPr lang="sl-SI" sz="3200" dirty="0" smtClean="0">
                <a:latin typeface="Bahnschrift Light" panose="020B0502040204020203" pitchFamily="34" charset="0"/>
              </a:rPr>
              <a:t>, ki so del celostne podobe posameznih </a:t>
            </a:r>
            <a:r>
              <a:rPr lang="sl-SI" sz="3200" dirty="0" smtClean="0">
                <a:latin typeface="Bahnschrift Light" panose="020B0502040204020203" pitchFamily="34" charset="0"/>
              </a:rPr>
              <a:t>podjetij ali organizacij</a:t>
            </a:r>
            <a:r>
              <a:rPr lang="sl-SI" sz="3200" dirty="0" smtClean="0">
                <a:latin typeface="Bahnschrift Light" panose="020B0502040204020203" pitchFamily="34" charset="0"/>
              </a:rPr>
              <a:t>. </a:t>
            </a:r>
          </a:p>
          <a:p>
            <a:pPr algn="ctr"/>
            <a:endParaRPr lang="sl-SI" sz="3200" dirty="0">
              <a:latin typeface="Bahnschrift Light" panose="020B0502040204020203" pitchFamily="34" charset="0"/>
            </a:endParaRPr>
          </a:p>
          <a:p>
            <a:pPr algn="ctr"/>
            <a:r>
              <a:rPr lang="sl-SI" sz="3600" b="1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Iz zbranih pisav boš oblikoval svoje likovno delo</a:t>
            </a:r>
            <a:r>
              <a:rPr lang="sl-SI" sz="3200" b="1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. </a:t>
            </a:r>
          </a:p>
          <a:p>
            <a:pPr algn="ctr"/>
            <a:endParaRPr lang="sl-SI" sz="3200" b="1" dirty="0" smtClean="0">
              <a:solidFill>
                <a:srgbClr val="7030A0"/>
              </a:solidFill>
              <a:latin typeface="Bahnschrift Light" panose="020B0502040204020203" pitchFamily="34" charset="0"/>
            </a:endParaRPr>
          </a:p>
          <a:p>
            <a:pPr algn="ctr"/>
            <a:r>
              <a:rPr lang="sl-SI" sz="3200" dirty="0" smtClean="0">
                <a:latin typeface="Bahnschrift Light" panose="020B0502040204020203" pitchFamily="34" charset="0"/>
              </a:rPr>
              <a:t>Vsa navodila za oba tedna so v priloženem besedilu. </a:t>
            </a:r>
          </a:p>
          <a:p>
            <a:pPr algn="ctr"/>
            <a:endParaRPr lang="sl-SI" sz="3200" dirty="0">
              <a:latin typeface="Bahnschrift Light" panose="020B0502040204020203" pitchFamily="34" charset="0"/>
            </a:endParaRPr>
          </a:p>
          <a:p>
            <a:pPr algn="ctr"/>
            <a:r>
              <a:rPr lang="sl-SI" sz="2000" b="1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KONČNI IZDELEK </a:t>
            </a:r>
            <a:r>
              <a:rPr lang="sl-SI" sz="2000" b="1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FOTOGRAFIRAJ IN </a:t>
            </a:r>
            <a:r>
              <a:rPr lang="sl-SI" sz="2000" b="1" dirty="0" smtClean="0">
                <a:solidFill>
                  <a:srgbClr val="7030A0"/>
                </a:solidFill>
                <a:latin typeface="Bahnschrift Light" panose="020B0502040204020203" pitchFamily="34" charset="0"/>
              </a:rPr>
              <a:t>GA POŠLJI NA DOGOVORJENI MAIL. </a:t>
            </a:r>
            <a:endParaRPr lang="sl-SI" sz="2000" b="1" dirty="0">
              <a:solidFill>
                <a:srgbClr val="7030A0"/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01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418</Words>
  <Application>Microsoft Office PowerPoint</Application>
  <PresentationFormat>Širokozaslonsko</PresentationFormat>
  <Paragraphs>24</Paragraphs>
  <Slides>7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6" baseType="lpstr">
      <vt:lpstr>Arial</vt:lpstr>
      <vt:lpstr>Bahnschrift Light</vt:lpstr>
      <vt:lpstr>Calibri</vt:lpstr>
      <vt:lpstr>Calibri Light</vt:lpstr>
      <vt:lpstr>Century Schoolbook</vt:lpstr>
      <vt:lpstr>Microsoft Sans Serif</vt:lpstr>
      <vt:lpstr>Mongolian Baiti</vt:lpstr>
      <vt:lpstr>Rockwell</vt:lpstr>
      <vt:lpstr>Officeova tema</vt:lpstr>
      <vt:lpstr>TIPOGRAFIJA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TIPOGRAFIJA</dc:title>
  <dc:creator>Natalija Orlic</dc:creator>
  <cp:lastModifiedBy>Uporabnik</cp:lastModifiedBy>
  <cp:revision>8</cp:revision>
  <dcterms:created xsi:type="dcterms:W3CDTF">2020-04-06T18:11:51Z</dcterms:created>
  <dcterms:modified xsi:type="dcterms:W3CDTF">2020-04-20T10:48:32Z</dcterms:modified>
</cp:coreProperties>
</file>