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59" r:id="rId7"/>
    <p:sldId id="265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C066-242D-4E32-A56E-99EFAF3DD4C2}" type="datetimeFigureOut">
              <a:rPr lang="sl-SI"/>
              <a:pPr>
                <a:defRPr/>
              </a:pPr>
              <a:t>30.3.2020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F1048-E6EF-4968-8E43-CF03F29BEA7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EBA16-EEFE-43C9-848F-50B75EE1F725}" type="datetimeFigureOut">
              <a:rPr lang="sl-SI"/>
              <a:pPr>
                <a:defRPr/>
              </a:pPr>
              <a:t>30.3.2020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A9791-3B7C-4B49-942C-B22AB7177C9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5970-E418-4802-9AA8-DBA4E346989F}" type="datetimeFigureOut">
              <a:rPr lang="sl-SI"/>
              <a:pPr>
                <a:defRPr/>
              </a:pPr>
              <a:t>30.3.2020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58487-29CB-462A-836B-E3FCB1CFA23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64DD-57B6-4F97-81F5-33F5CCF07484}" type="datetimeFigureOut">
              <a:rPr lang="sl-SI"/>
              <a:pPr>
                <a:defRPr/>
              </a:pPr>
              <a:t>30.3.2020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A9FF1-F023-418F-B795-E5CCD2B059D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C51F9-349C-45EE-A7F7-1751E18DCA28}" type="datetimeFigureOut">
              <a:rPr lang="sl-SI"/>
              <a:pPr>
                <a:defRPr/>
              </a:pPr>
              <a:t>30.3.2020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6AE3-27EA-4292-B6DA-A9EB16B4C4B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30C1B-C58E-46AE-955E-0F1A21CD3960}" type="datetimeFigureOut">
              <a:rPr lang="sl-SI"/>
              <a:pPr>
                <a:defRPr/>
              </a:pPr>
              <a:t>30.3.2020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9A065-4170-49F8-BE50-E542EB6C3E4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2E994-9E5D-4962-83F3-CD68E61A555E}" type="datetimeFigureOut">
              <a:rPr lang="sl-SI"/>
              <a:pPr>
                <a:defRPr/>
              </a:pPr>
              <a:t>30.3.2020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2AE6-1988-4054-B906-943AC7C34D1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33C7F-9302-445C-B5B4-54D512521D35}" type="datetimeFigureOut">
              <a:rPr lang="sl-SI"/>
              <a:pPr>
                <a:defRPr/>
              </a:pPr>
              <a:t>30.3.2020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BF57D-F249-431A-99FE-2AA9E81D1D1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2DB39-5588-4B3C-9C8C-4853A2739CFB}" type="datetimeFigureOut">
              <a:rPr lang="sl-SI"/>
              <a:pPr>
                <a:defRPr/>
              </a:pPr>
              <a:t>30.3.2020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003B5-473F-4863-9844-69601748DEE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E1E4E-3777-4D10-9A34-6ECF5F059309}" type="datetimeFigureOut">
              <a:rPr lang="sl-SI"/>
              <a:pPr>
                <a:defRPr/>
              </a:pPr>
              <a:t>30.3.2020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36001-595A-40DB-844D-B45DA45B54F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AAEDD-01F9-4A9A-ACBC-71AC3C1270DF}" type="datetimeFigureOut">
              <a:rPr lang="sl-SI"/>
              <a:pPr>
                <a:defRPr/>
              </a:pPr>
              <a:t>30.3.2020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6C8C8-4AF5-4AEE-B63C-FA55E584724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80F9C2-48D9-4942-8750-450310A69AD5}" type="datetimeFigureOut">
              <a:rPr lang="sl-SI"/>
              <a:pPr>
                <a:defRPr/>
              </a:pPr>
              <a:t>30.3.2020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FB63A3-E229-456F-B897-E1941BE7A11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6963" y="4462462"/>
            <a:ext cx="1892891" cy="118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268413"/>
            <a:ext cx="77724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b="8149"/>
          <a:stretch/>
        </p:blipFill>
        <p:spPr>
          <a:xfrm>
            <a:off x="2426770" y="3829235"/>
            <a:ext cx="2476500" cy="2449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4213" y="895350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Pridevniki so besede, s katerimi pojasnjujemo samostalnike. Poimenujemo njihove lastnosti, vrsto, svojino.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dirty="0"/>
          </a:p>
        </p:txBody>
      </p:sp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421063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325813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57225" y="869950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sl-SI" sz="3600" b="1" dirty="0" smtClean="0">
                <a:solidFill>
                  <a:srgbClr val="0070C0"/>
                </a:solidFill>
              </a:rPr>
              <a:t>VRSTE PRIDEVNIKOV</a:t>
            </a:r>
            <a:endParaRPr lang="sl-SI" sz="3600" dirty="0" smtClean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sl-SI" sz="2700" dirty="0" smtClean="0"/>
          </a:p>
          <a:p>
            <a:pPr marL="0" indent="0" eaLnBrk="1" hangingPunct="1">
              <a:lnSpc>
                <a:spcPct val="80000"/>
              </a:lnSpc>
            </a:pPr>
            <a:r>
              <a:rPr lang="sl-SI" sz="27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sl-SI" sz="2700" b="1" dirty="0" smtClean="0">
                <a:solidFill>
                  <a:srgbClr val="0070C0"/>
                </a:solidFill>
              </a:rPr>
              <a:t>LASTNOSTNI</a:t>
            </a:r>
            <a:r>
              <a:rPr lang="sl-SI" sz="2700" dirty="0" smtClean="0"/>
              <a:t>: </a:t>
            </a:r>
            <a:r>
              <a:rPr lang="sl-SI" sz="2700" dirty="0" smtClean="0">
                <a:solidFill>
                  <a:srgbClr val="FF3399"/>
                </a:solidFill>
              </a:rPr>
              <a:t>Kakšen?</a:t>
            </a:r>
            <a:r>
              <a:rPr lang="sl-SI" sz="2700" dirty="0" smtClean="0"/>
              <a:t> Kakšna? Kakšno?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sl-SI" sz="2700" dirty="0" smtClean="0"/>
              <a:t>npr.: </a:t>
            </a:r>
            <a:r>
              <a:rPr lang="sl-SI" sz="2700" i="1" dirty="0" smtClean="0"/>
              <a:t>majhen, lesena, zanimivo</a:t>
            </a:r>
            <a:endParaRPr lang="sl-SI" sz="27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sl-SI" sz="2700" dirty="0" smtClean="0"/>
              <a:t> 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sl-SI" sz="27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sl-SI" sz="2700" b="1" dirty="0" smtClean="0">
                <a:solidFill>
                  <a:srgbClr val="0070C0"/>
                </a:solidFill>
              </a:rPr>
              <a:t>VRSTNI</a:t>
            </a:r>
            <a:r>
              <a:rPr lang="sl-SI" sz="2700" dirty="0" smtClean="0"/>
              <a:t>: </a:t>
            </a:r>
            <a:r>
              <a:rPr lang="sl-SI" sz="2700" dirty="0" smtClean="0">
                <a:solidFill>
                  <a:srgbClr val="FF3399"/>
                </a:solidFill>
              </a:rPr>
              <a:t>Kateri? </a:t>
            </a:r>
            <a:r>
              <a:rPr lang="sl-SI" sz="2700" dirty="0" smtClean="0"/>
              <a:t>Katera? Katero?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sl-SI" sz="2700" dirty="0" smtClean="0"/>
              <a:t>npr.: </a:t>
            </a:r>
            <a:r>
              <a:rPr lang="sl-SI" sz="2700" i="1" dirty="0" smtClean="0"/>
              <a:t>žepni, ročna, vaško</a:t>
            </a:r>
            <a:endParaRPr lang="sl-SI" sz="27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sl-SI" sz="2700" dirty="0" smtClean="0"/>
              <a:t> 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sl-SI" sz="27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sl-SI" sz="2700" b="1" dirty="0" smtClean="0">
                <a:solidFill>
                  <a:srgbClr val="0070C0"/>
                </a:solidFill>
              </a:rPr>
              <a:t>SVOJILNI</a:t>
            </a:r>
            <a:r>
              <a:rPr lang="sl-SI" sz="2700" dirty="0" smtClean="0"/>
              <a:t>: </a:t>
            </a:r>
            <a:r>
              <a:rPr lang="sl-SI" sz="2700" dirty="0" smtClean="0">
                <a:solidFill>
                  <a:srgbClr val="FF3399"/>
                </a:solidFill>
              </a:rPr>
              <a:t>Čigav?</a:t>
            </a:r>
            <a:r>
              <a:rPr lang="sl-SI" sz="2700" dirty="0" smtClean="0"/>
              <a:t> Čigava? Čigavo?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sl-SI" sz="2700" dirty="0" smtClean="0"/>
              <a:t>npr.: </a:t>
            </a:r>
            <a:r>
              <a:rPr lang="sl-SI" sz="2700" i="1" dirty="0" smtClean="0"/>
              <a:t>kmetov, Alenkina, sosedovo</a:t>
            </a:r>
            <a:endParaRPr lang="sl-SI" sz="2700" dirty="0" smtClean="0"/>
          </a:p>
          <a:p>
            <a:pPr marL="0" indent="0" eaLnBrk="1" hangingPunct="1">
              <a:lnSpc>
                <a:spcPct val="80000"/>
              </a:lnSpc>
            </a:pPr>
            <a:endParaRPr lang="sl-SI" sz="2700" dirty="0" smtClean="0"/>
          </a:p>
        </p:txBody>
      </p:sp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 l="16855" t="18062" r="9013" b="-8034"/>
          <a:stretch>
            <a:fillRect/>
          </a:stretch>
        </p:blipFill>
        <p:spPr bwMode="auto">
          <a:xfrm>
            <a:off x="5753100" y="3500438"/>
            <a:ext cx="3168650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288" y="7651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sl-SI" smtClean="0"/>
              <a:t>Večino lastnostnih pridevnikov lahko stopnjujemo. Ločimo tri </a:t>
            </a:r>
            <a:r>
              <a:rPr lang="sl-SI" b="1" smtClean="0">
                <a:solidFill>
                  <a:srgbClr val="0070C0"/>
                </a:solidFill>
              </a:rPr>
              <a:t>STOPNJE PRIDEVNIKA</a:t>
            </a:r>
            <a:r>
              <a:rPr lang="sl-SI" smtClean="0"/>
              <a:t>:</a:t>
            </a:r>
          </a:p>
          <a:p>
            <a:pPr marL="0" indent="0" eaLnBrk="1" hangingPunct="1">
              <a:buFont typeface="Arial" charset="0"/>
              <a:buNone/>
            </a:pPr>
            <a:endParaRPr lang="sl-SI" smtClean="0"/>
          </a:p>
          <a:p>
            <a:pPr marL="0" indent="0" eaLnBrk="1" hangingPunct="1">
              <a:buFontTx/>
              <a:buChar char="-"/>
            </a:pPr>
            <a:r>
              <a:rPr lang="sl-SI" b="1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sl-SI" b="1" smtClean="0">
                <a:solidFill>
                  <a:srgbClr val="0070C0"/>
                </a:solidFill>
              </a:rPr>
              <a:t>osnovnik</a:t>
            </a:r>
            <a:r>
              <a:rPr lang="sl-SI" smtClean="0"/>
              <a:t> (velik),</a:t>
            </a:r>
          </a:p>
          <a:p>
            <a:pPr marL="0" indent="0" eaLnBrk="1" hangingPunct="1">
              <a:buFontTx/>
              <a:buChar char="-"/>
            </a:pPr>
            <a:r>
              <a:rPr lang="sl-SI" b="1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sl-SI" b="1" smtClean="0">
                <a:solidFill>
                  <a:srgbClr val="0070C0"/>
                </a:solidFill>
              </a:rPr>
              <a:t>primernik</a:t>
            </a:r>
            <a:r>
              <a:rPr lang="sl-SI" smtClean="0"/>
              <a:t> (večji) in</a:t>
            </a:r>
          </a:p>
          <a:p>
            <a:pPr marL="0" indent="0" eaLnBrk="1" hangingPunct="1">
              <a:buFontTx/>
              <a:buChar char="-"/>
            </a:pPr>
            <a:r>
              <a:rPr lang="sl-SI" b="1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sl-SI" b="1" smtClean="0">
                <a:solidFill>
                  <a:srgbClr val="0070C0"/>
                </a:solidFill>
              </a:rPr>
              <a:t>presežnik</a:t>
            </a:r>
            <a:r>
              <a:rPr lang="sl-SI" smtClean="0"/>
              <a:t> (največji).</a:t>
            </a:r>
          </a:p>
          <a:p>
            <a:pPr marL="0" indent="0" eaLnBrk="1" hangingPunct="1">
              <a:buFont typeface="Arial" charset="0"/>
              <a:buNone/>
            </a:pPr>
            <a:endParaRPr lang="sl-SI" smtClean="0"/>
          </a:p>
        </p:txBody>
      </p:sp>
      <p:pic>
        <p:nvPicPr>
          <p:cNvPr id="16386" name="Picture 7"/>
          <p:cNvPicPr>
            <a:picLocks noChangeAspect="1" noChangeArrowheads="1"/>
          </p:cNvPicPr>
          <p:nvPr/>
        </p:nvPicPr>
        <p:blipFill>
          <a:blip r:embed="rId2"/>
          <a:srcRect l="17944" r="20959"/>
          <a:stretch>
            <a:fillRect/>
          </a:stretch>
        </p:blipFill>
        <p:spPr bwMode="auto">
          <a:xfrm>
            <a:off x="4427538" y="2492375"/>
            <a:ext cx="3838575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sl-SI" dirty="0" smtClean="0">
                <a:latin typeface="+mj-lt"/>
              </a:rPr>
              <a:t>Pridevnike lahko stopnjujemo na dva načina:</a:t>
            </a:r>
          </a:p>
          <a:p>
            <a:pPr marL="609600" indent="-609600">
              <a:buFont typeface="Arial" charset="0"/>
              <a:buNone/>
            </a:pPr>
            <a:endParaRPr lang="sl-SI" dirty="0" smtClean="0">
              <a:latin typeface="+mj-lt"/>
            </a:endParaRPr>
          </a:p>
          <a:p>
            <a:pPr marL="609600" indent="-609600">
              <a:buFont typeface="Arial" charset="0"/>
              <a:buAutoNum type="arabicPeriod"/>
            </a:pPr>
            <a:r>
              <a:rPr lang="sl-SI" b="1" dirty="0" smtClean="0">
                <a:latin typeface="+mj-lt"/>
              </a:rPr>
              <a:t>z obrazili</a:t>
            </a:r>
            <a:r>
              <a:rPr lang="sl-SI" dirty="0" smtClean="0">
                <a:latin typeface="+mj-lt"/>
              </a:rPr>
              <a:t>:  lep – lep</a:t>
            </a:r>
            <a:r>
              <a:rPr lang="sl-SI" dirty="0" smtClean="0">
                <a:solidFill>
                  <a:srgbClr val="FF3399"/>
                </a:solidFill>
                <a:latin typeface="+mj-lt"/>
              </a:rPr>
              <a:t>ši</a:t>
            </a:r>
            <a:r>
              <a:rPr lang="sl-SI" dirty="0" smtClean="0">
                <a:latin typeface="+mj-lt"/>
              </a:rPr>
              <a:t> – </a:t>
            </a:r>
            <a:r>
              <a:rPr lang="sl-SI" dirty="0" smtClean="0">
                <a:solidFill>
                  <a:srgbClr val="FF3399"/>
                </a:solidFill>
                <a:latin typeface="+mj-lt"/>
              </a:rPr>
              <a:t>naj</a:t>
            </a:r>
            <a:r>
              <a:rPr lang="sl-SI" dirty="0" smtClean="0">
                <a:latin typeface="+mj-lt"/>
              </a:rPr>
              <a:t>lep</a:t>
            </a:r>
            <a:r>
              <a:rPr lang="sl-SI" dirty="0" smtClean="0">
                <a:solidFill>
                  <a:srgbClr val="FF3399"/>
                </a:solidFill>
                <a:latin typeface="+mj-lt"/>
              </a:rPr>
              <a:t>ši</a:t>
            </a:r>
            <a:r>
              <a:rPr lang="sl-SI" dirty="0" smtClean="0">
                <a:latin typeface="+mj-lt"/>
              </a:rPr>
              <a:t> </a:t>
            </a:r>
            <a:endParaRPr lang="sl-SI" dirty="0">
              <a:latin typeface="+mj-lt"/>
            </a:endParaRPr>
          </a:p>
          <a:p>
            <a:pPr marL="0" indent="0">
              <a:buNone/>
            </a:pPr>
            <a:r>
              <a:rPr lang="sl-SI" dirty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                        drag – draž</a:t>
            </a:r>
            <a:r>
              <a:rPr lang="sl-SI" dirty="0" smtClean="0">
                <a:solidFill>
                  <a:srgbClr val="FF3399"/>
                </a:solidFill>
                <a:latin typeface="+mj-lt"/>
              </a:rPr>
              <a:t>ji</a:t>
            </a:r>
            <a:r>
              <a:rPr lang="sl-SI" dirty="0" smtClean="0">
                <a:latin typeface="+mj-lt"/>
              </a:rPr>
              <a:t> – </a:t>
            </a:r>
            <a:r>
              <a:rPr lang="sl-SI" dirty="0" smtClean="0">
                <a:solidFill>
                  <a:srgbClr val="FF3399"/>
                </a:solidFill>
                <a:latin typeface="+mj-lt"/>
              </a:rPr>
              <a:t>naj</a:t>
            </a:r>
            <a:r>
              <a:rPr lang="sl-SI" dirty="0" smtClean="0">
                <a:latin typeface="+mj-lt"/>
              </a:rPr>
              <a:t>draž</a:t>
            </a:r>
            <a:r>
              <a:rPr lang="sl-SI" dirty="0" smtClean="0">
                <a:solidFill>
                  <a:srgbClr val="FF3399"/>
                </a:solidFill>
                <a:latin typeface="+mj-lt"/>
              </a:rPr>
              <a:t>ji</a:t>
            </a:r>
            <a:r>
              <a:rPr lang="sl-SI" dirty="0" smtClean="0">
                <a:latin typeface="+mj-lt"/>
              </a:rPr>
              <a:t> </a:t>
            </a:r>
          </a:p>
          <a:p>
            <a:pPr marL="609600" indent="-609600">
              <a:buFont typeface="Arial" charset="0"/>
              <a:buNone/>
            </a:pPr>
            <a:endParaRPr lang="sl-SI" sz="1800" dirty="0" smtClean="0">
              <a:latin typeface="+mj-lt"/>
            </a:endParaRPr>
          </a:p>
          <a:p>
            <a:pPr marL="609600" indent="-609600">
              <a:buFont typeface="Arial" charset="0"/>
              <a:buNone/>
            </a:pPr>
            <a:r>
              <a:rPr lang="sl-SI" b="1" dirty="0" smtClean="0">
                <a:latin typeface="+mj-lt"/>
              </a:rPr>
              <a:t>2. z besedama </a:t>
            </a:r>
            <a:r>
              <a:rPr lang="sl-SI" b="1" i="1" dirty="0" smtClean="0">
                <a:latin typeface="+mj-lt"/>
              </a:rPr>
              <a:t>bolj</a:t>
            </a:r>
            <a:r>
              <a:rPr lang="sl-SI" b="1" dirty="0" smtClean="0">
                <a:latin typeface="+mj-lt"/>
              </a:rPr>
              <a:t> in </a:t>
            </a:r>
            <a:r>
              <a:rPr lang="sl-SI" b="1" i="1" dirty="0" smtClean="0">
                <a:latin typeface="+mj-lt"/>
              </a:rPr>
              <a:t>najbolj</a:t>
            </a:r>
            <a:r>
              <a:rPr lang="sl-SI" dirty="0" smtClean="0">
                <a:latin typeface="+mj-lt"/>
              </a:rPr>
              <a:t>: </a:t>
            </a:r>
          </a:p>
          <a:p>
            <a:pPr marL="609600" indent="-609600">
              <a:buFont typeface="Arial" charset="0"/>
              <a:buNone/>
            </a:pPr>
            <a:r>
              <a:rPr lang="sl-SI" dirty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                     vroč – </a:t>
            </a:r>
            <a:r>
              <a:rPr lang="sl-SI" dirty="0" smtClean="0">
                <a:solidFill>
                  <a:srgbClr val="FF3399"/>
                </a:solidFill>
                <a:latin typeface="+mj-lt"/>
              </a:rPr>
              <a:t>bolj</a:t>
            </a:r>
            <a:r>
              <a:rPr lang="sl-SI" dirty="0" smtClean="0">
                <a:latin typeface="+mj-lt"/>
              </a:rPr>
              <a:t> vroč – </a:t>
            </a:r>
            <a:r>
              <a:rPr lang="sl-SI" dirty="0" smtClean="0">
                <a:solidFill>
                  <a:srgbClr val="FF3399"/>
                </a:solidFill>
                <a:latin typeface="+mj-lt"/>
              </a:rPr>
              <a:t>najbolj</a:t>
            </a:r>
            <a:r>
              <a:rPr lang="sl-SI" dirty="0" smtClean="0">
                <a:latin typeface="+mj-lt"/>
              </a:rPr>
              <a:t> vroč</a:t>
            </a:r>
          </a:p>
          <a:p>
            <a:pPr marL="609600" indent="-609600"/>
            <a:endParaRPr lang="sl-SI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grada vsebine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4525963"/>
          </a:xfrm>
        </p:spPr>
        <p:txBody>
          <a:bodyPr/>
          <a:lstStyle/>
          <a:p>
            <a:pPr eaLnBrk="1" hangingPunct="1"/>
            <a:r>
              <a:rPr lang="sl-SI" b="1" smtClean="0">
                <a:solidFill>
                  <a:schemeClr val="accent1"/>
                </a:solidFill>
              </a:rPr>
              <a:t>Pridevnik se ujema s samostalnikom</a:t>
            </a:r>
            <a:r>
              <a:rPr lang="sl-SI" smtClean="0"/>
              <a:t> v </a:t>
            </a:r>
            <a:r>
              <a:rPr lang="sl-SI" u="sng" smtClean="0"/>
              <a:t>spolu</a:t>
            </a:r>
            <a:r>
              <a:rPr lang="sl-SI" smtClean="0"/>
              <a:t>, </a:t>
            </a:r>
            <a:r>
              <a:rPr lang="sl-SI" u="sng" smtClean="0"/>
              <a:t>številu</a:t>
            </a:r>
            <a:r>
              <a:rPr lang="sl-SI" smtClean="0"/>
              <a:t> in </a:t>
            </a:r>
            <a:r>
              <a:rPr lang="sl-SI" u="sng" smtClean="0"/>
              <a:t>sklonu</a:t>
            </a:r>
            <a:r>
              <a:rPr lang="sl-SI" smtClean="0"/>
              <a:t>.</a:t>
            </a:r>
          </a:p>
          <a:p>
            <a:pPr eaLnBrk="1" hangingPunct="1"/>
            <a:endParaRPr lang="sl-SI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884032"/>
              </p:ext>
            </p:extLst>
          </p:nvPr>
        </p:nvGraphicFramePr>
        <p:xfrm>
          <a:off x="468313" y="2349500"/>
          <a:ext cx="7920111" cy="3455764"/>
        </p:xfrm>
        <a:graphic>
          <a:graphicData uri="http://schemas.openxmlformats.org/drawingml/2006/table">
            <a:tbl>
              <a:tblPr/>
              <a:tblGrid>
                <a:gridCol w="2121558"/>
                <a:gridCol w="1911815"/>
                <a:gridCol w="1911815"/>
                <a:gridCol w="1974923"/>
              </a:tblGrid>
              <a:tr h="789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 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EDNINA</a:t>
                      </a:r>
                      <a:endParaRPr kumimoji="0" lang="sl-S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DVOJINA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MNOŽINA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8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MOŠKI SPOL</a:t>
                      </a:r>
                      <a:endParaRPr kumimoji="0" lang="sl-S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mlad deček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mlad</a:t>
                      </a: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dečk</a:t>
                      </a: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mlad</a:t>
                      </a: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dečk</a:t>
                      </a: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8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ŽENSKI SPOL</a:t>
                      </a:r>
                      <a:endParaRPr kumimoji="0" lang="sl-S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lep</a:t>
                      </a: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hiš</a:t>
                      </a: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lep</a:t>
                      </a: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hiš</a:t>
                      </a: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lep</a:t>
                      </a: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hiš</a:t>
                      </a: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</a:t>
                      </a:r>
                      <a:endParaRPr kumimoji="0" lang="sl-S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8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SREDNJI SPOL</a:t>
                      </a:r>
                      <a:endParaRPr kumimoji="0" lang="sl-S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velik</a:t>
                      </a: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mest</a:t>
                      </a: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velik</a:t>
                      </a: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mest</a:t>
                      </a: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velik</a:t>
                      </a: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mest</a:t>
                      </a: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7250" y="1314450"/>
            <a:ext cx="7406640" cy="4073237"/>
          </a:xfrm>
        </p:spPr>
        <p:txBody>
          <a:bodyPr/>
          <a:lstStyle/>
          <a:p>
            <a:r>
              <a:rPr lang="sl-SI" dirty="0" smtClean="0"/>
              <a:t>Dopolni preglednico.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160916"/>
              </p:ext>
            </p:extLst>
          </p:nvPr>
        </p:nvGraphicFramePr>
        <p:xfrm>
          <a:off x="590389" y="1628800"/>
          <a:ext cx="7940361" cy="393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787"/>
                <a:gridCol w="2646787"/>
                <a:gridCol w="2646787"/>
              </a:tblGrid>
              <a:tr h="655570">
                <a:tc>
                  <a:txBody>
                    <a:bodyPr/>
                    <a:lstStyle/>
                    <a:p>
                      <a:pPr algn="ctr"/>
                      <a:r>
                        <a:rPr lang="sl-SI" sz="2400" dirty="0" smtClean="0"/>
                        <a:t>OSNOVNIK</a:t>
                      </a:r>
                      <a:endParaRPr lang="sl-SI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 smtClean="0"/>
                        <a:t>PRIMERNIK</a:t>
                      </a:r>
                      <a:endParaRPr lang="sl-SI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 smtClean="0"/>
                        <a:t>PRESEŽNIK</a:t>
                      </a:r>
                      <a:endParaRPr lang="sl-SI" sz="2400" dirty="0"/>
                    </a:p>
                  </a:txBody>
                  <a:tcPr marL="68580" marR="68580" marT="34290" marB="34290"/>
                </a:tc>
              </a:tr>
              <a:tr h="65557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globok</a:t>
                      </a:r>
                      <a:endParaRPr lang="sl-SI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 marL="68580" marR="68580" marT="34290" marB="34290"/>
                </a:tc>
              </a:tr>
              <a:tr h="655570"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bolj</a:t>
                      </a:r>
                      <a:r>
                        <a:rPr lang="sl-SI" sz="2800" baseline="0" dirty="0" smtClean="0"/>
                        <a:t> vesel</a:t>
                      </a:r>
                      <a:endParaRPr lang="sl-SI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 marL="68580" marR="68580" marT="34290" marB="34290"/>
                </a:tc>
              </a:tr>
              <a:tr h="655570"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najtrši</a:t>
                      </a:r>
                      <a:endParaRPr lang="sl-SI" sz="2800" dirty="0"/>
                    </a:p>
                  </a:txBody>
                  <a:tcPr marL="68580" marR="68580" marT="34290" marB="34290"/>
                </a:tc>
              </a:tr>
              <a:tr h="655570"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višji</a:t>
                      </a:r>
                      <a:endParaRPr lang="sl-SI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 marL="68580" marR="68580" marT="34290" marB="34290"/>
                </a:tc>
              </a:tr>
              <a:tr h="65557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moker</a:t>
                      </a:r>
                      <a:endParaRPr lang="sl-SI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405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150</Words>
  <Application>Microsoft Office PowerPoint</Application>
  <PresentationFormat>Diaprojekcija na zaslonu 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Times New Roman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Dopolni preglednico.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PRIDEVNIK</dc:title>
  <dc:creator>Uporabnik</dc:creator>
  <cp:lastModifiedBy>uporabnik</cp:lastModifiedBy>
  <cp:revision>34</cp:revision>
  <dcterms:created xsi:type="dcterms:W3CDTF">2014-01-17T19:29:21Z</dcterms:created>
  <dcterms:modified xsi:type="dcterms:W3CDTF">2020-03-30T05:22:16Z</dcterms:modified>
</cp:coreProperties>
</file>